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9" r:id="rId2"/>
    <p:sldId id="260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506" autoAdjust="0"/>
  </p:normalViewPr>
  <p:slideViewPr>
    <p:cSldViewPr snapToGrid="0" snapToObjects="1">
      <p:cViewPr varScale="1">
        <p:scale>
          <a:sx n="67" d="100"/>
          <a:sy n="67" d="100"/>
        </p:scale>
        <p:origin x="-1000" y="-96"/>
      </p:cViewPr>
      <p:guideLst>
        <p:guide orient="horz" pos="2160"/>
        <p:guide pos="2880"/>
      </p:guideLst>
    </p:cSldViewPr>
  </p:slideViewPr>
  <p:notesTextViewPr>
    <p:cViewPr>
      <p:scale>
        <a:sx n="140" d="100"/>
        <a:sy n="14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A1504-AB13-6640-81A8-C2641819B8E0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C28C6-2C9D-B14F-977B-1B2F2D792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476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2E4F98D-59FF-8C41-BE56-D2A8ECDF3D1E}" type="slidenum">
              <a:rPr lang="en-US" sz="1200"/>
              <a:pPr eaLnBrk="1" hangingPunct="1"/>
              <a:t>1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ja-JP" dirty="0">
              <a:latin typeface="Calibri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68B2CAC-C21E-D04D-B87B-813BE637A2EC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79AAF1B-6186-934A-966C-B5CDF2D58122}" type="slidenum">
              <a:rPr lang="en-US" sz="1200"/>
              <a:pPr eaLnBrk="1" hangingPunct="1"/>
              <a:t>3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US" altLang="ja-JP" sz="1400" dirty="0">
              <a:solidFill>
                <a:srgbClr val="006600"/>
              </a:solidFill>
              <a:latin typeface="Calibri" charset="0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DC3C37C-F691-BC44-A1A9-9EA62FFFFAB6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D2B8125-21FF-044F-99F8-FCED77445714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0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92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32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27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4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3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553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3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33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6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1AFA0-BAF9-D84B-8964-C9242F8AF11E}" type="datetimeFigureOut">
              <a:rPr lang="en-US" smtClean="0"/>
              <a:t>8/27/16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F1FD1-EE01-EE41-81F5-EE38D3C6D3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27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731838"/>
          </a:xfrm>
        </p:spPr>
        <p:txBody>
          <a:bodyPr/>
          <a:lstStyle/>
          <a:p>
            <a:pPr eaLnBrk="1" hangingPunct="1"/>
            <a:r>
              <a:rPr lang="en-US" sz="4000" u="sng">
                <a:latin typeface="Arial" charset="0"/>
              </a:rPr>
              <a:t>Hall’s </a:t>
            </a:r>
            <a:r>
              <a:rPr lang="en-US" sz="3200" u="sng">
                <a:latin typeface="Arial" charset="0"/>
              </a:rPr>
              <a:t>(1959)</a:t>
            </a:r>
            <a:r>
              <a:rPr lang="en-US" sz="4000" u="sng">
                <a:latin typeface="Arial" charset="0"/>
              </a:rPr>
              <a:t> Proxemic Zones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60960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800" i="1">
                <a:latin typeface="Arial" charset="0"/>
              </a:rPr>
              <a:t>**Spatial interpretation is outside awareness**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i="1">
                <a:latin typeface="Arial" charset="0"/>
              </a:rPr>
              <a:t>Intimate</a:t>
            </a:r>
            <a:r>
              <a:rPr lang="en-US">
                <a:latin typeface="Arial" charset="0"/>
              </a:rPr>
              <a:t>		0-18”</a:t>
            </a:r>
            <a:endParaRPr lang="en-US" altLang="ja-JP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i="1">
                <a:latin typeface="Arial" charset="0"/>
              </a:rPr>
              <a:t>Personal</a:t>
            </a:r>
            <a:r>
              <a:rPr lang="en-US">
                <a:latin typeface="Arial" charset="0"/>
              </a:rPr>
              <a:t>		18” – 4 ft.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i="1">
                <a:latin typeface="Arial" charset="0"/>
              </a:rPr>
              <a:t>Social </a:t>
            </a:r>
            <a:r>
              <a:rPr lang="en-US">
                <a:latin typeface="Arial" charset="0"/>
              </a:rPr>
              <a:t>		4 – 10 ft.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i="1">
                <a:latin typeface="Arial" charset="0"/>
              </a:rPr>
              <a:t>Public</a:t>
            </a:r>
            <a:r>
              <a:rPr lang="en-US">
                <a:latin typeface="Arial" charset="0"/>
              </a:rPr>
              <a:t>		10 ft. to infinity</a:t>
            </a:r>
          </a:p>
        </p:txBody>
      </p:sp>
    </p:spTree>
    <p:extLst>
      <p:ext uri="{BB962C8B-B14F-4D97-AF65-F5344CB8AC3E}">
        <p14:creationId xmlns:p14="http://schemas.microsoft.com/office/powerpoint/2010/main" val="1058195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4270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>
                <a:latin typeface="Arial" charset="0"/>
              </a:rPr>
              <a:t>NV Expectancy Violations Theory</a:t>
            </a:r>
            <a:br>
              <a:rPr lang="en-US" sz="4000">
                <a:latin typeface="Arial" charset="0"/>
              </a:rPr>
            </a:br>
            <a:r>
              <a:rPr lang="en-US" sz="3200">
                <a:latin typeface="Arial" charset="0"/>
              </a:rPr>
              <a:t>Burgoon (1978)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296400" cy="5486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b="1" dirty="0" smtClean="0">
                <a:latin typeface="Arial" charset="0"/>
              </a:rPr>
              <a:t>                                            </a:t>
            </a:r>
            <a:r>
              <a:rPr lang="en-US" dirty="0" smtClean="0">
                <a:latin typeface="Arial" charset="0"/>
                <a:sym typeface="Wingdings" charset="0"/>
              </a:rPr>
              <a:t> </a:t>
            </a:r>
            <a:r>
              <a:rPr lang="en-US" dirty="0">
                <a:latin typeface="Arial" charset="0"/>
              </a:rPr>
              <a:t>primary feature</a:t>
            </a:r>
          </a:p>
          <a:p>
            <a:pPr eaLnBrk="1" hangingPunct="1">
              <a:lnSpc>
                <a:spcPct val="90000"/>
              </a:lnSpc>
            </a:pPr>
            <a:endParaRPr lang="en-US" sz="8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CC0066"/>
                </a:solidFill>
                <a:latin typeface="Arial" charset="0"/>
              </a:rPr>
              <a:t>                   </a:t>
            </a:r>
            <a:endParaRPr lang="en-US" sz="2500" dirty="0">
              <a:solidFill>
                <a:srgbClr val="CC0066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800" dirty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err="1">
                <a:solidFill>
                  <a:srgbClr val="6600CC"/>
                </a:solidFill>
                <a:latin typeface="Arial" charset="0"/>
              </a:rPr>
              <a:t>Unexpect</a:t>
            </a:r>
            <a:r>
              <a:rPr lang="en-US" dirty="0">
                <a:solidFill>
                  <a:srgbClr val="6600CC"/>
                </a:solidFill>
                <a:latin typeface="Arial" charset="0"/>
              </a:rPr>
              <a:t>. change </a:t>
            </a:r>
            <a:r>
              <a:rPr lang="en-US" dirty="0">
                <a:solidFill>
                  <a:srgbClr val="6600CC"/>
                </a:solidFill>
                <a:latin typeface="Arial" charset="0"/>
                <a:sym typeface="Wingdings" charset="0"/>
              </a:rPr>
              <a:t> </a:t>
            </a:r>
            <a:r>
              <a:rPr lang="en-US" dirty="0" smtClean="0">
                <a:solidFill>
                  <a:srgbClr val="6600CC"/>
                </a:solidFill>
                <a:latin typeface="Arial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dirty="0">
              <a:solidFill>
                <a:srgbClr val="6600CC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800" dirty="0">
              <a:solidFill>
                <a:srgbClr val="6600CC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8000"/>
                </a:solidFill>
                <a:latin typeface="Arial" charset="0"/>
              </a:rPr>
              <a:t>                                   shapes </a:t>
            </a:r>
            <a:r>
              <a:rPr lang="en-US" dirty="0">
                <a:solidFill>
                  <a:srgbClr val="008000"/>
                </a:solidFill>
                <a:latin typeface="Arial" charset="0"/>
              </a:rPr>
              <a:t>interp. of violation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dirty="0">
                <a:solidFill>
                  <a:srgbClr val="008000"/>
                </a:solidFill>
                <a:latin typeface="Arial" charset="0"/>
              </a:rPr>
              <a:t>Violation</a:t>
            </a:r>
            <a:r>
              <a:rPr lang="en-US" altLang="ja-JP" sz="2500" dirty="0">
                <a:solidFill>
                  <a:srgbClr val="008000"/>
                </a:solidFill>
                <a:latin typeface="Arial" charset="0"/>
              </a:rPr>
              <a:t>s highlight violator &amp; meaning of violation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500" b="1" i="1" dirty="0" smtClean="0">
                <a:solidFill>
                  <a:srgbClr val="008000"/>
                </a:solidFill>
                <a:latin typeface="Arial" charset="0"/>
              </a:rPr>
              <a:t>   </a:t>
            </a:r>
            <a:endParaRPr lang="en-US" sz="2500" b="1" i="1" dirty="0">
              <a:solidFill>
                <a:srgbClr val="008000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800" dirty="0">
              <a:solidFill>
                <a:srgbClr val="008000"/>
              </a:solidFill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solidFill>
                  <a:srgbClr val="3333CC"/>
                </a:solidFill>
                <a:latin typeface="Arial" charset="0"/>
              </a:rPr>
              <a:t>Well-regarded or Powerful </a:t>
            </a:r>
            <a:r>
              <a:rPr lang="en-US" dirty="0" err="1">
                <a:solidFill>
                  <a:srgbClr val="3333CC"/>
                </a:solidFill>
                <a:latin typeface="Arial" charset="0"/>
              </a:rPr>
              <a:t>ppl</a:t>
            </a:r>
            <a:r>
              <a:rPr lang="en-US" dirty="0">
                <a:solidFill>
                  <a:srgbClr val="3333CC"/>
                </a:solidFill>
                <a:latin typeface="Arial" charset="0"/>
              </a:rPr>
              <a:t> safer “risking” </a:t>
            </a:r>
            <a:r>
              <a:rPr lang="en-US" dirty="0" err="1">
                <a:solidFill>
                  <a:srgbClr val="3333CC"/>
                </a:solidFill>
                <a:latin typeface="Arial" charset="0"/>
              </a:rPr>
              <a:t>violat</a:t>
            </a:r>
            <a:r>
              <a:rPr lang="en-US" dirty="0">
                <a:solidFill>
                  <a:srgbClr val="3333CC"/>
                </a:solidFill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800" dirty="0">
              <a:solidFill>
                <a:srgbClr val="3333CC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2668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>
                <a:latin typeface="Arial" charset="0"/>
              </a:rPr>
              <a:t>Reward Value of Communicator</a:t>
            </a:r>
            <a:br>
              <a:rPr lang="en-US" sz="4000" b="1">
                <a:latin typeface="Arial" charset="0"/>
              </a:rPr>
            </a:br>
            <a:r>
              <a:rPr lang="en-US" sz="2800">
                <a:latin typeface="Arial" charset="0"/>
              </a:rPr>
              <a:t>NV Expect.Violat’</a:t>
            </a:r>
            <a:r>
              <a:rPr lang="en-US" altLang="ja-JP" sz="2800">
                <a:latin typeface="Arial" charset="0"/>
              </a:rPr>
              <a:t>sThry</a:t>
            </a:r>
            <a:endParaRPr lang="en-US" sz="2800">
              <a:latin typeface="Arial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47800"/>
            <a:ext cx="9144000" cy="5181600"/>
          </a:xfrm>
        </p:spPr>
        <p:txBody>
          <a:bodyPr/>
          <a:lstStyle/>
          <a:p>
            <a:pPr eaLnBrk="1" hangingPunct="1"/>
            <a:r>
              <a:rPr lang="en-US" sz="3600" i="1" dirty="0">
                <a:latin typeface="Arial" charset="0"/>
              </a:rPr>
              <a:t>Ambiguous violations?</a:t>
            </a:r>
          </a:p>
          <a:p>
            <a:pPr lvl="1" eaLnBrk="1" hangingPunct="1"/>
            <a:r>
              <a:rPr lang="en-US" sz="3200" b="1" i="1" u="sng" dirty="0" smtClean="0">
                <a:latin typeface="Arial" charset="0"/>
              </a:rPr>
              <a:t>                                           </a:t>
            </a:r>
            <a:r>
              <a:rPr lang="en-US" sz="3200" dirty="0" smtClean="0">
                <a:latin typeface="Arial" charset="0"/>
              </a:rPr>
              <a:t>shapes </a:t>
            </a:r>
            <a:r>
              <a:rPr lang="en-US" sz="3200" dirty="0">
                <a:latin typeface="Arial" charset="0"/>
              </a:rPr>
              <a:t>how violator interpreted &amp; evaluated</a:t>
            </a:r>
          </a:p>
          <a:p>
            <a:pPr lvl="2" eaLnBrk="1" hangingPunct="1"/>
            <a:r>
              <a:rPr lang="en-US" dirty="0">
                <a:latin typeface="Arial" charset="0"/>
              </a:rPr>
              <a:t>Like violator = pos. </a:t>
            </a:r>
            <a:r>
              <a:rPr lang="en-US" dirty="0" err="1">
                <a:latin typeface="Arial" charset="0"/>
              </a:rPr>
              <a:t>eval</a:t>
            </a:r>
            <a:r>
              <a:rPr lang="en-US" dirty="0">
                <a:latin typeface="Arial" charset="0"/>
              </a:rPr>
              <a:t>. violation</a:t>
            </a:r>
          </a:p>
          <a:p>
            <a:pPr lvl="2" eaLnBrk="1" hangingPunct="1"/>
            <a:r>
              <a:rPr lang="en-US" dirty="0">
                <a:latin typeface="Arial" charset="0"/>
              </a:rPr>
              <a:t>Dislike violator = neg. </a:t>
            </a:r>
            <a:r>
              <a:rPr lang="en-US" dirty="0" err="1">
                <a:latin typeface="Arial" charset="0"/>
              </a:rPr>
              <a:t>eval</a:t>
            </a:r>
            <a:r>
              <a:rPr lang="en-US" dirty="0">
                <a:latin typeface="Arial" charset="0"/>
              </a:rPr>
              <a:t>. </a:t>
            </a:r>
            <a:r>
              <a:rPr lang="en-US" dirty="0" smtClean="0">
                <a:latin typeface="Arial" charset="0"/>
              </a:rPr>
              <a:t>Violation</a:t>
            </a:r>
            <a:endParaRPr lang="en-US" dirty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499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>
                <a:latin typeface="Arial" charset="0"/>
              </a:rPr>
              <a:t>What affects valence?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457200"/>
            <a:ext cx="9144000" cy="6400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4200" b="1">
                <a:solidFill>
                  <a:srgbClr val="A50021"/>
                </a:solidFill>
                <a:latin typeface="Arial" charset="0"/>
              </a:rPr>
              <a:t>AGE</a:t>
            </a:r>
          </a:p>
          <a:p>
            <a:pPr eaLnBrk="1" hangingPunct="1">
              <a:lnSpc>
                <a:spcPct val="80000"/>
              </a:lnSpc>
            </a:pPr>
            <a:r>
              <a:rPr lang="en-US" sz="4200" b="1">
                <a:solidFill>
                  <a:srgbClr val="FF6600"/>
                </a:solidFill>
                <a:latin typeface="Arial" charset="0"/>
              </a:rPr>
              <a:t>SEX</a:t>
            </a:r>
          </a:p>
          <a:p>
            <a:pPr eaLnBrk="1" hangingPunct="1">
              <a:lnSpc>
                <a:spcPct val="80000"/>
              </a:lnSpc>
            </a:pPr>
            <a:r>
              <a:rPr lang="en-US" sz="4200" b="1">
                <a:solidFill>
                  <a:srgbClr val="006600"/>
                </a:solidFill>
                <a:latin typeface="Arial" charset="0"/>
              </a:rPr>
              <a:t>CULTURE</a:t>
            </a:r>
          </a:p>
          <a:p>
            <a:pPr eaLnBrk="1" hangingPunct="1">
              <a:lnSpc>
                <a:spcPct val="80000"/>
              </a:lnSpc>
            </a:pPr>
            <a:r>
              <a:rPr lang="en-US" sz="4200" b="1">
                <a:solidFill>
                  <a:schemeClr val="accent2"/>
                </a:solidFill>
                <a:latin typeface="Arial" charset="0"/>
              </a:rPr>
              <a:t>TOPIC OR SUBJECT MATTER</a:t>
            </a:r>
          </a:p>
          <a:p>
            <a:pPr eaLnBrk="1" hangingPunct="1">
              <a:lnSpc>
                <a:spcPct val="80000"/>
              </a:lnSpc>
            </a:pPr>
            <a:r>
              <a:rPr lang="en-US" sz="4200" b="1">
                <a:solidFill>
                  <a:srgbClr val="6600CC"/>
                </a:solidFill>
                <a:latin typeface="Arial" charset="0"/>
              </a:rPr>
              <a:t>SETTING</a:t>
            </a:r>
          </a:p>
          <a:p>
            <a:pPr eaLnBrk="1" hangingPunct="1">
              <a:lnSpc>
                <a:spcPct val="80000"/>
              </a:lnSpc>
            </a:pPr>
            <a:r>
              <a:rPr lang="en-US" sz="4200" b="1">
                <a:solidFill>
                  <a:srgbClr val="660066"/>
                </a:solidFill>
                <a:latin typeface="Arial" charset="0"/>
              </a:rPr>
              <a:t>PHYSICAL CHARACTERISTICS</a:t>
            </a:r>
          </a:p>
          <a:p>
            <a:pPr eaLnBrk="1" hangingPunct="1">
              <a:lnSpc>
                <a:spcPct val="80000"/>
              </a:lnSpc>
            </a:pPr>
            <a:r>
              <a:rPr lang="en-US" sz="4200" b="1">
                <a:solidFill>
                  <a:srgbClr val="CC0099"/>
                </a:solidFill>
                <a:latin typeface="Arial" charset="0"/>
              </a:rPr>
              <a:t>PERSONALITY</a:t>
            </a:r>
          </a:p>
          <a:p>
            <a:pPr eaLnBrk="1" hangingPunct="1">
              <a:lnSpc>
                <a:spcPct val="80000"/>
              </a:lnSpc>
            </a:pPr>
            <a:r>
              <a:rPr lang="en-US" sz="4200" b="1">
                <a:solidFill>
                  <a:srgbClr val="5F5F5F"/>
                </a:solidFill>
                <a:latin typeface="Arial" charset="0"/>
              </a:rPr>
              <a:t>ATTITUDE/EMOTION ORIENTAT.</a:t>
            </a:r>
          </a:p>
          <a:p>
            <a:pPr eaLnBrk="1" hangingPunct="1">
              <a:lnSpc>
                <a:spcPct val="80000"/>
              </a:lnSpc>
            </a:pPr>
            <a:r>
              <a:rPr lang="en-US" sz="4200" b="1">
                <a:latin typeface="Arial" charset="0"/>
              </a:rPr>
              <a:t>INTERPERSONAL RELATs.</a:t>
            </a:r>
          </a:p>
        </p:txBody>
      </p:sp>
    </p:spTree>
    <p:extLst>
      <p:ext uri="{BB962C8B-B14F-4D97-AF65-F5344CB8AC3E}">
        <p14:creationId xmlns:p14="http://schemas.microsoft.com/office/powerpoint/2010/main" val="26280722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29600" cy="655638"/>
          </a:xfrm>
        </p:spPr>
        <p:txBody>
          <a:bodyPr/>
          <a:lstStyle/>
          <a:p>
            <a:pPr eaLnBrk="1" hangingPunct="1"/>
            <a:r>
              <a:rPr lang="en-US" sz="3600" i="1">
                <a:latin typeface="Arial" charset="0"/>
              </a:rPr>
              <a:t>Limitations</a:t>
            </a:r>
            <a:r>
              <a:rPr lang="en-US" sz="3600">
                <a:latin typeface="Arial" charset="0"/>
              </a:rPr>
              <a:t> of NVExpectViolat’</a:t>
            </a:r>
            <a:r>
              <a:rPr lang="en-US" altLang="ja-JP" sz="3600">
                <a:latin typeface="Arial" charset="0"/>
              </a:rPr>
              <a:t>sThry</a:t>
            </a:r>
            <a:endParaRPr lang="en-US" sz="3600">
              <a:latin typeface="Arial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440363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Isn’t good for:</a:t>
            </a:r>
          </a:p>
          <a:p>
            <a:pPr lvl="1" eaLnBrk="1" hangingPunct="1"/>
            <a:r>
              <a:rPr lang="en-US" dirty="0">
                <a:latin typeface="Arial" charset="0"/>
              </a:rPr>
              <a:t>Specif. </a:t>
            </a:r>
            <a:r>
              <a:rPr lang="en-US" dirty="0" err="1">
                <a:latin typeface="Arial" charset="0"/>
              </a:rPr>
              <a:t>predict’</a:t>
            </a:r>
            <a:r>
              <a:rPr lang="en-US" altLang="ja-JP" dirty="0" err="1">
                <a:latin typeface="Arial" charset="0"/>
              </a:rPr>
              <a:t>s</a:t>
            </a:r>
            <a:r>
              <a:rPr lang="en-US" altLang="ja-JP" dirty="0">
                <a:latin typeface="Arial" charset="0"/>
              </a:rPr>
              <a:t> re. </a:t>
            </a:r>
            <a:r>
              <a:rPr lang="en-US" altLang="ja-JP" dirty="0" smtClean="0">
                <a:latin typeface="Arial" charset="0"/>
              </a:rPr>
              <a:t> </a:t>
            </a:r>
            <a:endParaRPr lang="en-US" altLang="ja-JP" dirty="0">
              <a:latin typeface="Arial" charset="0"/>
            </a:endParaRPr>
          </a:p>
          <a:p>
            <a:pPr lvl="1" eaLnBrk="1" hangingPunct="1"/>
            <a:r>
              <a:rPr lang="en-US" dirty="0">
                <a:latin typeface="Arial" charset="0"/>
              </a:rPr>
              <a:t>Doesn’t</a:t>
            </a:r>
            <a:r>
              <a:rPr lang="en-US" altLang="ja-JP" dirty="0">
                <a:latin typeface="Arial" charset="0"/>
              </a:rPr>
              <a:t> tell whether </a:t>
            </a:r>
            <a:r>
              <a:rPr lang="en-US" altLang="ja-JP" b="1" i="1" dirty="0">
                <a:latin typeface="Arial" charset="0"/>
              </a:rPr>
              <a:t>communicator</a:t>
            </a:r>
            <a:r>
              <a:rPr lang="en-US" altLang="ja-JP" b="1" dirty="0">
                <a:latin typeface="Arial" charset="0"/>
              </a:rPr>
              <a:t> valence</a:t>
            </a:r>
            <a:r>
              <a:rPr lang="en-US" altLang="ja-JP" dirty="0">
                <a:latin typeface="Arial" charset="0"/>
              </a:rPr>
              <a:t> or </a:t>
            </a:r>
            <a:r>
              <a:rPr lang="en-US" altLang="ja-JP" b="1" i="1" dirty="0">
                <a:latin typeface="Arial" charset="0"/>
              </a:rPr>
              <a:t>behavior </a:t>
            </a:r>
            <a:r>
              <a:rPr lang="en-US" altLang="ja-JP" b="1" dirty="0">
                <a:latin typeface="Arial" charset="0"/>
              </a:rPr>
              <a:t>valence</a:t>
            </a:r>
            <a:r>
              <a:rPr lang="en-US" altLang="ja-JP" dirty="0">
                <a:latin typeface="Arial" charset="0"/>
              </a:rPr>
              <a:t> predicts more </a:t>
            </a:r>
            <a:r>
              <a:rPr lang="en-US" altLang="ja-JP" sz="2000" dirty="0">
                <a:latin typeface="Arial" charset="0"/>
              </a:rPr>
              <a:t>(i.e., Bush backrub)</a:t>
            </a:r>
          </a:p>
          <a:p>
            <a:pPr eaLnBrk="1" hangingPunct="1"/>
            <a:endParaRPr lang="en-US" sz="2000" dirty="0">
              <a:latin typeface="Arial" charset="0"/>
            </a:endParaRPr>
          </a:p>
          <a:p>
            <a:pPr eaLnBrk="1" hangingPunct="1"/>
            <a:r>
              <a:rPr lang="en-US" i="1" dirty="0">
                <a:latin typeface="Arial" charset="0"/>
              </a:rPr>
              <a:t>Alternative explanations</a:t>
            </a:r>
            <a:r>
              <a:rPr lang="en-US" dirty="0">
                <a:latin typeface="Arial" charset="0"/>
              </a:rPr>
              <a:t> possible?</a:t>
            </a:r>
          </a:p>
        </p:txBody>
      </p:sp>
    </p:spTree>
    <p:extLst>
      <p:ext uri="{BB962C8B-B14F-4D97-AF65-F5344CB8AC3E}">
        <p14:creationId xmlns:p14="http://schemas.microsoft.com/office/powerpoint/2010/main" val="2780257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146</Words>
  <Application>Microsoft Macintosh PowerPoint</Application>
  <PresentationFormat>On-screen Show (4:3)</PresentationFormat>
  <Paragraphs>49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Hall’s (1959) Proxemic Zones</vt:lpstr>
      <vt:lpstr>NV Expectancy Violations Theory Burgoon (1978)</vt:lpstr>
      <vt:lpstr>Reward Value of Communicator NV Expect.Violat’sThry</vt:lpstr>
      <vt:lpstr>What affects valence?</vt:lpstr>
      <vt:lpstr>Limitations of NVExpectViolat’sThry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Proxemics</dc:title>
  <dc:creator>Jessica Eckstein</dc:creator>
  <cp:lastModifiedBy>Jessica Eckstein</cp:lastModifiedBy>
  <cp:revision>4</cp:revision>
  <dcterms:created xsi:type="dcterms:W3CDTF">2016-08-21T18:38:02Z</dcterms:created>
  <dcterms:modified xsi:type="dcterms:W3CDTF">2016-08-27T19:33:40Z</dcterms:modified>
</cp:coreProperties>
</file>